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Helios" charset="1" panose="020B0504020202020204"/>
      <p:regular r:id="rId14"/>
    </p:embeddedFont>
    <p:embeddedFont>
      <p:font typeface="Helios Bold" charset="1" panose="020B0704020202020204"/>
      <p:regular r:id="rId15"/>
    </p:embeddedFont>
    <p:embeddedFont>
      <p:font typeface="TT Hoves Bold" charset="1" panose="02000003020000060003"/>
      <p:regular r:id="rId16"/>
    </p:embeddedFont>
    <p:embeddedFont>
      <p:font typeface="Canva Sans" charset="1" panose="020B0503030501040103"/>
      <p:regular r:id="rId17"/>
    </p:embeddedFont>
    <p:embeddedFont>
      <p:font typeface="Canva Sans Bold" charset="1" panose="020B0803030501040103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9006848" y="-412494"/>
            <a:ext cx="17264068" cy="7956822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0083039" y="1205806"/>
            <a:ext cx="12503082" cy="10287000"/>
            <a:chOff x="0" y="0"/>
            <a:chExt cx="6184570" cy="508839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84570" cy="5088399"/>
            </a:xfrm>
            <a:custGeom>
              <a:avLst/>
              <a:gdLst/>
              <a:ahLst/>
              <a:cxnLst/>
              <a:rect r="r" b="b" t="t" l="l"/>
              <a:pathLst>
                <a:path h="5088399" w="6184570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84570" cy="5088399"/>
            </a:xfrm>
            <a:custGeom>
              <a:avLst/>
              <a:gdLst/>
              <a:ahLst/>
              <a:cxnLst/>
              <a:rect r="r" b="b" t="t" l="l"/>
              <a:pathLst>
                <a:path h="5088399" w="6184570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blipFill>
              <a:blip r:embed="rId2"/>
              <a:stretch>
                <a:fillRect l="-11745" t="0" r="-11745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083039" y="6080150"/>
            <a:ext cx="9127683" cy="4206850"/>
            <a:chOff x="0" y="0"/>
            <a:chExt cx="406400" cy="18730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>
                <a:alpha val="8000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282254" y="4692704"/>
            <a:ext cx="7537642" cy="55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Presented By </a:t>
            </a:r>
            <a:r>
              <a:rPr lang="en-US" sz="3199" b="true">
                <a:solidFill>
                  <a:srgbClr val="A20E20"/>
                </a:solidFill>
                <a:latin typeface="Helios Bold"/>
                <a:ea typeface="Helios Bold"/>
                <a:cs typeface="Helios Bold"/>
                <a:sym typeface="Helios Bold"/>
              </a:rPr>
              <a:t>Data Ninjas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0" y="1334393"/>
            <a:ext cx="10701050" cy="2986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77"/>
              </a:lnSpc>
            </a:pPr>
            <a:r>
              <a:rPr lang="en-US" sz="7700" b="true">
                <a:solidFill>
                  <a:srgbClr val="2A2E3A"/>
                </a:solidFill>
                <a:latin typeface="TT Hoves Bold"/>
                <a:ea typeface="TT Hoves Bold"/>
                <a:cs typeface="TT Hoves Bold"/>
                <a:sym typeface="TT Hoves Bold"/>
              </a:rPr>
              <a:t>Exploratory Analysis on Parch &amp; Posey Data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13260" y="5881782"/>
            <a:ext cx="8475629" cy="2632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74"/>
              </a:lnSpc>
            </a:pPr>
            <a:r>
              <a:rPr lang="en-US" sz="3499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Chisom  Nnamani</a:t>
            </a:r>
          </a:p>
          <a:p>
            <a:pPr algn="ctr">
              <a:lnSpc>
                <a:spcPts val="7174"/>
              </a:lnSpc>
            </a:pPr>
            <a:r>
              <a:rPr lang="en-US" sz="3499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Sanyaolu Adefemi</a:t>
            </a:r>
          </a:p>
          <a:p>
            <a:pPr algn="ctr">
              <a:lnSpc>
                <a:spcPts val="7174"/>
              </a:lnSpc>
            </a:pPr>
            <a:r>
              <a:rPr lang="en-US" sz="3499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Olubusayo Alese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25063" y="9563372"/>
            <a:ext cx="285202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Date: 04/09/2024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109936" y="-6469033"/>
            <a:ext cx="24254702" cy="12327879"/>
            <a:chOff x="0" y="0"/>
            <a:chExt cx="32339602" cy="16437172"/>
          </a:xfrm>
        </p:grpSpPr>
        <p:grpSp>
          <p:nvGrpSpPr>
            <p:cNvPr name="Group 3" id="3"/>
            <p:cNvGrpSpPr/>
            <p:nvPr/>
          </p:nvGrpSpPr>
          <p:grpSpPr>
            <a:xfrm rot="-10800000">
              <a:off x="442686" y="11793964"/>
              <a:ext cx="10074456" cy="4643208"/>
              <a:chOff x="0" y="0"/>
              <a:chExt cx="406400" cy="18730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06400" cy="187305"/>
              </a:xfrm>
              <a:custGeom>
                <a:avLst/>
                <a:gdLst/>
                <a:ahLst/>
                <a:cxnLst/>
                <a:rect r="r" b="b" t="t" l="l"/>
                <a:pathLst>
                  <a:path h="187305" w="406400">
                    <a:moveTo>
                      <a:pt x="203200" y="0"/>
                    </a:moveTo>
                    <a:lnTo>
                      <a:pt x="203200" y="0"/>
                    </a:lnTo>
                    <a:lnTo>
                      <a:pt x="406400" y="187305"/>
                    </a:lnTo>
                    <a:lnTo>
                      <a:pt x="0" y="187305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127000" y="-38100"/>
                <a:ext cx="152400" cy="22540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12684719" y="0"/>
              <a:ext cx="19654883" cy="13119635"/>
            </a:xfrm>
            <a:custGeom>
              <a:avLst/>
              <a:gdLst/>
              <a:ahLst/>
              <a:cxnLst/>
              <a:rect r="r" b="b" t="t" l="l"/>
              <a:pathLst>
                <a:path h="13119635" w="19654883">
                  <a:moveTo>
                    <a:pt x="0" y="0"/>
                  </a:moveTo>
                  <a:lnTo>
                    <a:pt x="19654883" y="0"/>
                  </a:lnTo>
                  <a:lnTo>
                    <a:pt x="19654883" y="13119635"/>
                  </a:lnTo>
                  <a:lnTo>
                    <a:pt x="0" y="13119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/>
            <p:nvPr/>
          </p:nvGrpSpPr>
          <p:grpSpPr>
            <a:xfrm rot="-10800000">
              <a:off x="0" y="8625377"/>
              <a:ext cx="17671914" cy="4494257"/>
              <a:chOff x="0" y="0"/>
              <a:chExt cx="736505" cy="187305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36505" cy="187305"/>
              </a:xfrm>
              <a:custGeom>
                <a:avLst/>
                <a:gdLst/>
                <a:ahLst/>
                <a:cxnLst/>
                <a:rect r="r" b="b" t="t" l="l"/>
                <a:pathLst>
                  <a:path h="187305" w="736505">
                    <a:moveTo>
                      <a:pt x="203200" y="0"/>
                    </a:moveTo>
                    <a:lnTo>
                      <a:pt x="533305" y="0"/>
                    </a:lnTo>
                    <a:lnTo>
                      <a:pt x="736505" y="187305"/>
                    </a:lnTo>
                    <a:lnTo>
                      <a:pt x="0" y="187305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A20E2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127000" y="-38100"/>
                <a:ext cx="482505" cy="22540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</p:grp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1958279" y="4624383"/>
          <a:ext cx="15062108" cy="3624262"/>
        </p:xfrm>
        <a:graphic>
          <a:graphicData uri="http://schemas.openxmlformats.org/drawingml/2006/table">
            <a:tbl>
              <a:tblPr/>
              <a:tblGrid>
                <a:gridCol w="1947366"/>
                <a:gridCol w="13114742"/>
              </a:tblGrid>
              <a:tr h="9060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 b="true">
                          <a:solidFill>
                            <a:srgbClr val="A20E20"/>
                          </a:solidFill>
                          <a:latin typeface="Helios Bold"/>
                          <a:ea typeface="Helios Bold"/>
                          <a:cs typeface="Helios Bold"/>
                          <a:sym typeface="Helios Bold"/>
                        </a:rPr>
                        <a:t>1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  <a:ea typeface="Helios"/>
                          <a:cs typeface="Helios"/>
                          <a:sym typeface="Helios"/>
                        </a:rPr>
                        <a:t>Overview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60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 b="true">
                          <a:solidFill>
                            <a:srgbClr val="A20E20"/>
                          </a:solidFill>
                          <a:latin typeface="Helios Bold"/>
                          <a:ea typeface="Helios Bold"/>
                          <a:cs typeface="Helios Bold"/>
                          <a:sym typeface="Helios Bold"/>
                        </a:rPr>
                        <a:t>2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  <a:ea typeface="Helios"/>
                          <a:cs typeface="Helios"/>
                          <a:sym typeface="Helios"/>
                        </a:rPr>
                        <a:t>Findings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60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 b="true">
                          <a:solidFill>
                            <a:srgbClr val="A20E20"/>
                          </a:solidFill>
                          <a:latin typeface="Helios Bold"/>
                          <a:ea typeface="Helios Bold"/>
                          <a:cs typeface="Helios Bold"/>
                          <a:sym typeface="Helios Bold"/>
                        </a:rPr>
                        <a:t>3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  <a:ea typeface="Helios"/>
                          <a:cs typeface="Helios"/>
                          <a:sym typeface="Helios"/>
                        </a:rPr>
                        <a:t>Summary of Insights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60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 b="true">
                          <a:solidFill>
                            <a:srgbClr val="A20E20"/>
                          </a:solidFill>
                          <a:latin typeface="Helios Bold"/>
                          <a:ea typeface="Helios Bold"/>
                          <a:cs typeface="Helios Bold"/>
                          <a:sym typeface="Helios Bold"/>
                        </a:rPr>
                        <a:t>4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  <a:ea typeface="Helios"/>
                          <a:cs typeface="Helios"/>
                          <a:sym typeface="Helios"/>
                        </a:rPr>
                        <a:t>Conclusion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1028700" y="995362"/>
            <a:ext cx="4669373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9"/>
              </a:lnSpc>
            </a:pPr>
            <a:r>
              <a:rPr lang="en-US" b="true" sz="8499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4477382" cy="10287000"/>
          </a:xfrm>
          <a:custGeom>
            <a:avLst/>
            <a:gdLst/>
            <a:ahLst/>
            <a:cxnLst/>
            <a:rect r="r" b="b" t="t" l="l"/>
            <a:pathLst>
              <a:path h="10287000" w="4477382">
                <a:moveTo>
                  <a:pt x="0" y="0"/>
                </a:moveTo>
                <a:lnTo>
                  <a:pt x="4477382" y="0"/>
                </a:lnTo>
                <a:lnTo>
                  <a:pt x="44773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2423" t="0" r="-12242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287623" y="9258300"/>
            <a:ext cx="5765006" cy="1028700"/>
            <a:chOff x="0" y="0"/>
            <a:chExt cx="1049690" cy="18730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9690" cy="187305"/>
            </a:xfrm>
            <a:custGeom>
              <a:avLst/>
              <a:gdLst/>
              <a:ahLst/>
              <a:cxnLst/>
              <a:rect r="r" b="b" t="t" l="l"/>
              <a:pathLst>
                <a:path h="187305" w="1049690">
                  <a:moveTo>
                    <a:pt x="203200" y="0"/>
                  </a:moveTo>
                  <a:lnTo>
                    <a:pt x="846490" y="0"/>
                  </a:lnTo>
                  <a:lnTo>
                    <a:pt x="104969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27000" y="-38100"/>
              <a:ext cx="79569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853991" y="1019175"/>
            <a:ext cx="11405309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60"/>
              </a:lnSpc>
            </a:pPr>
            <a:r>
              <a:rPr lang="en-US" b="true" sz="7300">
                <a:solidFill>
                  <a:srgbClr val="A20E20"/>
                </a:solidFill>
                <a:latin typeface="TT Hoves Bold"/>
                <a:ea typeface="TT Hoves Bold"/>
                <a:cs typeface="TT Hoves Bold"/>
                <a:sym typeface="TT Hoves Bold"/>
              </a:rPr>
              <a:t>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853991" y="3157202"/>
            <a:ext cx="11405309" cy="3590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Five datasets (orders, web-events, accounts, sales_rep and region) were provided and integrated into the PostgreSQL database.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These data are to be explored to provide insights on Parch &amp; Posey’s data.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2054872" y="-1999272"/>
            <a:ext cx="13253936" cy="3370693"/>
            <a:chOff x="0" y="0"/>
            <a:chExt cx="736505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39638" y="4139107"/>
            <a:ext cx="16608725" cy="5119193"/>
          </a:xfrm>
          <a:custGeom>
            <a:avLst/>
            <a:gdLst/>
            <a:ahLst/>
            <a:cxnLst/>
            <a:rect r="r" b="b" t="t" l="l"/>
            <a:pathLst>
              <a:path h="5119193" w="16608725">
                <a:moveTo>
                  <a:pt x="0" y="0"/>
                </a:moveTo>
                <a:lnTo>
                  <a:pt x="16608724" y="0"/>
                </a:lnTo>
                <a:lnTo>
                  <a:pt x="16608724" y="5119193"/>
                </a:lnTo>
                <a:lnTo>
                  <a:pt x="0" y="51191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59148" y="70347"/>
            <a:ext cx="3480050" cy="958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1"/>
              </a:lnSpc>
            </a:pPr>
            <a:r>
              <a:rPr lang="en-US" b="true" sz="6334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Findings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742600"/>
            <a:ext cx="566961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Customer Traffic Sources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29569" y="1792641"/>
            <a:ext cx="4929731" cy="2051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Query: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channel, COUNT(channel) 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web_events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GROUP BY channel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2 DESC;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2054872" y="-1999272"/>
            <a:ext cx="13253936" cy="3370693"/>
            <a:chOff x="0" y="0"/>
            <a:chExt cx="736505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82310" y="4416154"/>
            <a:ext cx="17233725" cy="5362436"/>
          </a:xfrm>
          <a:custGeom>
            <a:avLst/>
            <a:gdLst/>
            <a:ahLst/>
            <a:cxnLst/>
            <a:rect r="r" b="b" t="t" l="l"/>
            <a:pathLst>
              <a:path h="5362436" w="17233725">
                <a:moveTo>
                  <a:pt x="0" y="0"/>
                </a:moveTo>
                <a:lnTo>
                  <a:pt x="17233725" y="0"/>
                </a:lnTo>
                <a:lnTo>
                  <a:pt x="17233725" y="5362436"/>
                </a:lnTo>
                <a:lnTo>
                  <a:pt x="0" y="53624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76" t="0" r="-476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59148" y="70347"/>
            <a:ext cx="3480050" cy="958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1"/>
              </a:lnSpc>
            </a:pPr>
            <a:r>
              <a:rPr lang="en-US" b="true" sz="6334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Findings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2310" y="3178484"/>
            <a:ext cx="755316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Top Ten Customers Based on Sales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56051" y="1605272"/>
            <a:ext cx="7176868" cy="3222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Query: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accounts.name, SUM(total) as totalAmount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accounts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JOIN orders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 orders.account_id = accounts.id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GROUP BY accounts.name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totalAmount DESC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LIMIT 10;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2054872" y="-1999272"/>
            <a:ext cx="13253936" cy="3370693"/>
            <a:chOff x="0" y="0"/>
            <a:chExt cx="736505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80399" y="4594242"/>
            <a:ext cx="17237548" cy="5313011"/>
          </a:xfrm>
          <a:custGeom>
            <a:avLst/>
            <a:gdLst/>
            <a:ahLst/>
            <a:cxnLst/>
            <a:rect r="r" b="b" t="t" l="l"/>
            <a:pathLst>
              <a:path h="5313011" w="17237548">
                <a:moveTo>
                  <a:pt x="0" y="0"/>
                </a:moveTo>
                <a:lnTo>
                  <a:pt x="17237548" y="0"/>
                </a:lnTo>
                <a:lnTo>
                  <a:pt x="17237548" y="5313011"/>
                </a:lnTo>
                <a:lnTo>
                  <a:pt x="0" y="53130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59148" y="70347"/>
            <a:ext cx="3480050" cy="958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1"/>
              </a:lnSpc>
            </a:pPr>
            <a:r>
              <a:rPr lang="en-US" b="true" sz="6334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Findings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05748" y="3056526"/>
            <a:ext cx="849342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Top Ten Customers Based on Orders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39750" y="1483314"/>
            <a:ext cx="7948250" cy="3222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Query: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accounts.name, count(orders.id) as no_of_orders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accounts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JOIN orders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 orders.account_id = accounts.id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GROUP BY accounts.name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no_of_orders DESC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LIMIT 10;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2079020" y="-2341993"/>
            <a:ext cx="13253936" cy="3370693"/>
            <a:chOff x="0" y="0"/>
            <a:chExt cx="736505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77416" y="4492824"/>
            <a:ext cx="17733169" cy="5465773"/>
          </a:xfrm>
          <a:custGeom>
            <a:avLst/>
            <a:gdLst/>
            <a:ahLst/>
            <a:cxnLst/>
            <a:rect r="r" b="b" t="t" l="l"/>
            <a:pathLst>
              <a:path h="5465773" w="17733169">
                <a:moveTo>
                  <a:pt x="0" y="0"/>
                </a:moveTo>
                <a:lnTo>
                  <a:pt x="17733168" y="0"/>
                </a:lnTo>
                <a:lnTo>
                  <a:pt x="17733168" y="5465772"/>
                </a:lnTo>
                <a:lnTo>
                  <a:pt x="0" y="54657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965963" y="0"/>
            <a:ext cx="3480050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1"/>
              </a:lnSpc>
            </a:pPr>
            <a:r>
              <a:rPr lang="en-US" b="true" sz="5734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Findings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70601" y="2716748"/>
            <a:ext cx="7335834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Geographical Distribution of Posey Customers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10476" y="971550"/>
            <a:ext cx="7238283" cy="4003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Query: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COUNT(accounts.name) AS account_count, region.name AS region 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accounts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JOIN sales_reps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 sales_reps.id = accounts.sales_rep_id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JOIN region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 region.id = sales_reps.region_id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GROUP BY region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account_count DESC;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2054872" y="-1999272"/>
            <a:ext cx="13253936" cy="3370693"/>
            <a:chOff x="0" y="0"/>
            <a:chExt cx="736505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345579" y="0"/>
            <a:ext cx="5218717" cy="958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1"/>
              </a:lnSpc>
            </a:pPr>
            <a:r>
              <a:rPr lang="en-US" b="true" sz="6334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Summary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575" y="2259637"/>
            <a:ext cx="16608725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Traffic Sources: Direct source has the highest traffic which may indicate a strong brand reputation, high referrals.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EOG Resources is Posey’s customer with highest sales amount (over 50,000  USD) whilst Leucadia National is Posey’s customer with the highest number of orders placed (about 70 orders).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Midwest region is the region with the lowest number of customers whilst Northeast region has the highest number of customers.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DAGP0MnIoPk</dc:identifier>
  <dcterms:modified xsi:type="dcterms:W3CDTF">2011-08-01T06:04:30Z</dcterms:modified>
  <cp:revision>1</cp:revision>
  <dc:title>Exploratory Data Analysis Presentation</dc:title>
</cp:coreProperties>
</file>

<file path=docProps/thumbnail.jpeg>
</file>